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9"/>
  </p:normalViewPr>
  <p:slideViewPr>
    <p:cSldViewPr snapToGrid="0" snapToObjects="1">
      <p:cViewPr varScale="1">
        <p:scale>
          <a:sx n="103" d="100"/>
          <a:sy n="103" d="100"/>
        </p:scale>
        <p:origin x="8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24841-DD51-1A40-9716-42584A46F0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DD3F32-E33E-4D45-B458-911991E494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2DB3C-F1CC-F645-89A9-80DCFE408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F8ED9-F33E-9E48-82F1-6AA23AC05A7B}" type="datetimeFigureOut">
              <a:rPr lang="en-US" smtClean="0"/>
              <a:t>7/19/19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7E1F0-7C2D-1548-9348-F3E504BF7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0C66B7-4C24-C442-95BC-DA800F161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C763-2BA4-BB4C-AA66-A8651C7A3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626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2C50A-FE79-684B-ACD7-3C3CD3317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C2FE6A-E468-ED45-A5FC-F5B72444DA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B627BF-B6F9-444C-AE4A-91BFD0BDD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F8ED9-F33E-9E48-82F1-6AA23AC05A7B}" type="datetimeFigureOut">
              <a:rPr lang="en-US" smtClean="0"/>
              <a:t>7/19/19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B977A1-D19E-3E42-A19E-5023A9B5C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424F61-2DFD-3B46-99CB-E0012E71F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C763-2BA4-BB4C-AA66-A8651C7A3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136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4A627C-56A5-B741-BB91-7651C84CC2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0EB7E7-E211-6D47-B584-81DEDB003A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B8F92-AF93-464E-AB84-88D8AA55D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F8ED9-F33E-9E48-82F1-6AA23AC05A7B}" type="datetimeFigureOut">
              <a:rPr lang="en-US" smtClean="0"/>
              <a:t>7/19/19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171EB-260E-E440-B5D7-F7C9A7BB1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65AF16-9462-E64E-93B1-46B45C820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C763-2BA4-BB4C-AA66-A8651C7A3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315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699C2-C846-B64A-A82A-F4B7CB314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1E4BA-78B3-0441-B020-E41200D2DD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E9449-DCF9-2747-8370-A1381E002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F8ED9-F33E-9E48-82F1-6AA23AC05A7B}" type="datetimeFigureOut">
              <a:rPr lang="en-US" smtClean="0"/>
              <a:t>7/19/19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25520-D45C-2047-B396-E83788303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487270-788F-E54D-8500-7B7273538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C763-2BA4-BB4C-AA66-A8651C7A3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05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D8136-F1F8-8544-A9E6-E87FF7902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F7178-9B03-A941-8D23-3D80524309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6336A6-6788-BF4F-B9C1-CBFDD0365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F8ED9-F33E-9E48-82F1-6AA23AC05A7B}" type="datetimeFigureOut">
              <a:rPr lang="en-US" smtClean="0"/>
              <a:t>7/19/19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F4276D-C9A4-8541-83C6-0096D6E8A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F1F23-F1D0-2241-831C-04B088C71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C763-2BA4-BB4C-AA66-A8651C7A3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115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520E1-0573-A740-A516-F2EE9B9C5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3E05C-30B5-CD46-9597-263CA55FF5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56F211-7FAC-3B49-B2B8-5BA82F94F0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DDEE13-2154-E148-9C22-7F418816B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F8ED9-F33E-9E48-82F1-6AA23AC05A7B}" type="datetimeFigureOut">
              <a:rPr lang="en-US" smtClean="0"/>
              <a:t>7/19/19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CED500-62BA-144B-BE87-6C63DBDBA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B1B38D-35E0-8041-B904-4DA24877A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C763-2BA4-BB4C-AA66-A8651C7A3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914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45CD4-6AB5-8D4F-B9C5-90838888F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45D465-C0C8-9A48-BF0A-D1B7076BB1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94456E-C695-D841-B2DF-8563BD61C0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3BF1A4-DA4D-7144-8D20-0CE56702ED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D161CD-9902-044D-9DE8-61EC56676C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5E832D-FE3C-9640-9BF4-5D804627A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F8ED9-F33E-9E48-82F1-6AA23AC05A7B}" type="datetimeFigureOut">
              <a:rPr lang="en-US" smtClean="0"/>
              <a:t>7/19/19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FEB5F2-4897-B94A-98AB-647C313DA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E7F2F8-4C6E-CE42-B2DF-BD5E9E439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C763-2BA4-BB4C-AA66-A8651C7A3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568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93CEF-0FD8-7C47-90C8-552EFA9CA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0684A3-4A12-0C49-A9F7-FFD9ECC42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F8ED9-F33E-9E48-82F1-6AA23AC05A7B}" type="datetimeFigureOut">
              <a:rPr lang="en-US" smtClean="0"/>
              <a:t>7/19/19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AD51BC-474A-AD47-9124-E63634B45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7243E1-37A9-A849-98D4-7D463BAC1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C763-2BA4-BB4C-AA66-A8651C7A3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658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AE09E0-D21D-774F-8614-933F70794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F8ED9-F33E-9E48-82F1-6AA23AC05A7B}" type="datetimeFigureOut">
              <a:rPr lang="en-US" smtClean="0"/>
              <a:t>7/19/19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50F137-80F3-9940-B1CC-EE602278B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AB51F0-91DB-9A48-B868-752E29A79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C763-2BA4-BB4C-AA66-A8651C7A3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646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D0780-B0FE-0F49-AD63-FE2CBECB3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68093-2814-424D-9121-4BCF5DC59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2CE0F3-48D1-7041-8382-B15735AD23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921B17-6412-E546-A4A7-27C868023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F8ED9-F33E-9E48-82F1-6AA23AC05A7B}" type="datetimeFigureOut">
              <a:rPr lang="en-US" smtClean="0"/>
              <a:t>7/19/19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380487-3CDA-814E-A331-E7B13CDCE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8E235D-90DE-154B-982C-C086E99A1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C763-2BA4-BB4C-AA66-A8651C7A3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74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DFBC3-BFA5-5348-94FA-54AEE6C73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E0F86F-02CB-7249-905B-D5F5C460D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6325FE-2F14-8B47-8BE2-02E5B62BF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3C43E4-5884-8842-AA39-7898DFC81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F8ED9-F33E-9E48-82F1-6AA23AC05A7B}" type="datetimeFigureOut">
              <a:rPr lang="en-US" smtClean="0"/>
              <a:t>7/19/19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5A0F19-C2C5-B24C-A6DE-C95E97FCC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29DB06-15BA-9147-BBCC-69B2676AC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63C763-2BA4-BB4C-AA66-A8651C7A3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792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4BDB0F-C22F-1045-BC15-2FBDC7C8D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2230E4-8170-FF40-836D-4B53DC2D6F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304573-01C0-F745-A9EF-2B93901478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4F8ED9-F33E-9E48-82F1-6AA23AC05A7B}" type="datetimeFigureOut">
              <a:rPr lang="en-US" smtClean="0"/>
              <a:t>7/19/19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219C8-FCB1-054D-82EB-099ACF0B85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C13553-45BE-4247-A4AD-9FE56EE435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3C763-2BA4-BB4C-AA66-A8651C7A3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096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497125-6EE6-7848-8E87-4AA8B926F9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2000"/>
          </a:blip>
          <a:srcRect l="7737" r="337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8699DC-25A5-2441-8F08-76DBD381CB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2425" y="1611310"/>
            <a:ext cx="9144000" cy="3635377"/>
          </a:xfrm>
        </p:spPr>
        <p:txBody>
          <a:bodyPr anchor="ctr">
            <a:noAutofit/>
          </a:bodyPr>
          <a:lstStyle/>
          <a:p>
            <a:pPr algn="l"/>
            <a:r>
              <a:rPr lang="en-US" sz="6600" b="1" dirty="0">
                <a:solidFill>
                  <a:srgbClr val="FFFFFF"/>
                </a:solidFill>
              </a:rPr>
              <a:t>Investigating the Economic Health of the United Nations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CA044C-4146-D94B-B17F-5B4E663666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41205"/>
            <a:ext cx="9144000" cy="1341284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Peter </a:t>
            </a:r>
            <a:r>
              <a:rPr lang="en-US" sz="4000" dirty="0" err="1">
                <a:solidFill>
                  <a:srgbClr val="FFFFFF"/>
                </a:solidFill>
              </a:rPr>
              <a:t>Ilhardt</a:t>
            </a:r>
            <a:endParaRPr lang="en-US" sz="4000" dirty="0">
              <a:solidFill>
                <a:srgbClr val="FFFFFF"/>
              </a:solidFill>
            </a:endParaRPr>
          </a:p>
          <a:p>
            <a:pPr algn="r"/>
            <a:r>
              <a:rPr lang="en-US" sz="4000" dirty="0">
                <a:solidFill>
                  <a:srgbClr val="FFFFFF"/>
                </a:solidFill>
              </a:rPr>
              <a:t>July 19, 2019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4162AD7-8DD0-664C-83E1-8CC470ED7F90}"/>
              </a:ext>
            </a:extLst>
          </p:cNvPr>
          <p:cNvSpPr txBox="1">
            <a:spLocks/>
          </p:cNvSpPr>
          <p:nvPr/>
        </p:nvSpPr>
        <p:spPr>
          <a:xfrm>
            <a:off x="0" y="6141308"/>
            <a:ext cx="5638800" cy="716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600" dirty="0">
                <a:solidFill>
                  <a:srgbClr val="FFFFFF"/>
                </a:solidFill>
              </a:rPr>
              <a:t>Image: NASA Visible Earth</a:t>
            </a:r>
          </a:p>
        </p:txBody>
      </p:sp>
    </p:spTree>
    <p:extLst>
      <p:ext uri="{BB962C8B-B14F-4D97-AF65-F5344CB8AC3E}">
        <p14:creationId xmlns:p14="http://schemas.microsoft.com/office/powerpoint/2010/main" val="29269855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9BB435E-A2CD-0445-803B-640A920D7B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706282"/>
            <a:ext cx="10905066" cy="5016330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D89CAEA9-BE00-1E41-BC4C-FDC30BDE6BD7}"/>
              </a:ext>
            </a:extLst>
          </p:cNvPr>
          <p:cNvSpPr txBox="1">
            <a:spLocks/>
          </p:cNvSpPr>
          <p:nvPr/>
        </p:nvSpPr>
        <p:spPr>
          <a:xfrm>
            <a:off x="6553200" y="6141312"/>
            <a:ext cx="5638800" cy="716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600" dirty="0"/>
              <a:t>Image: World Bank, 2014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F239961-ECD4-5B47-A6CA-24AFDC773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270" y="245331"/>
            <a:ext cx="10863263" cy="1325563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UN Charter: 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“Achieve international co-operation in solving international problems of an economic, social, cultural, or humanitarian character.”</a:t>
            </a:r>
          </a:p>
        </p:txBody>
      </p:sp>
    </p:spTree>
    <p:extLst>
      <p:ext uri="{BB962C8B-B14F-4D97-AF65-F5344CB8AC3E}">
        <p14:creationId xmlns:p14="http://schemas.microsoft.com/office/powerpoint/2010/main" val="3939409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3C2B2-7972-8443-B296-EE21C3645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368" y="229201"/>
            <a:ext cx="10863263" cy="1325563"/>
          </a:xfrm>
        </p:spPr>
        <p:txBody>
          <a:bodyPr>
            <a:norm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What Factors Most Influence a Nation’s Wealth?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01449-6AB4-DE41-AEA2-860213091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281" y="1847758"/>
            <a:ext cx="4475205" cy="4572944"/>
          </a:xfrm>
        </p:spPr>
        <p:txBody>
          <a:bodyPr>
            <a:noAutofit/>
          </a:bodyPr>
          <a:lstStyle/>
          <a:p>
            <a:r>
              <a:rPr lang="en-US" sz="2400" dirty="0"/>
              <a:t>Sources: United Nations Statistics Division (UNdata), Wikipedia</a:t>
            </a:r>
          </a:p>
          <a:p>
            <a:endParaRPr lang="en-US" sz="200" dirty="0"/>
          </a:p>
          <a:p>
            <a:r>
              <a:rPr lang="en-US" sz="2400" dirty="0"/>
              <a:t>Data: Economic and social aggregate metrics for 182 nations as measured in 2005, 2010, and 2015</a:t>
            </a:r>
          </a:p>
          <a:p>
            <a:endParaRPr lang="en-US" sz="200" dirty="0"/>
          </a:p>
          <a:p>
            <a:r>
              <a:rPr lang="en-US" sz="2400" dirty="0"/>
              <a:t>Aim: Predict GDP per capita in 2015 and determine most predictive metrics </a:t>
            </a:r>
          </a:p>
          <a:p>
            <a:endParaRPr lang="en-US" sz="200" dirty="0"/>
          </a:p>
          <a:p>
            <a:r>
              <a:rPr lang="en-US" sz="2400" dirty="0"/>
              <a:t>Methods: Multiple linear regression with regularization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E8C60B-3D8F-7649-88D4-BAB1077BF6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016843" y="1461922"/>
            <a:ext cx="6981567" cy="5380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487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709E4-9515-654E-8E45-840E7F15A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319" y="229200"/>
            <a:ext cx="10901362" cy="1325563"/>
          </a:xfrm>
        </p:spPr>
        <p:txBody>
          <a:bodyPr>
            <a:norm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Predicted ~90% of Variance in 2015 Data</a:t>
            </a:r>
          </a:p>
        </p:txBody>
      </p:sp>
      <p:sp>
        <p:nvSpPr>
          <p:cNvPr id="15" name="Content Placeholder 12">
            <a:extLst>
              <a:ext uri="{FF2B5EF4-FFF2-40B4-BE49-F238E27FC236}">
                <a16:creationId xmlns:a16="http://schemas.microsoft.com/office/drawing/2014/main" id="{240AA643-57B6-43E7-8AD4-08DEDD2C3F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346" y="1813268"/>
            <a:ext cx="461113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Best Predictive Model had R</a:t>
            </a:r>
            <a:r>
              <a:rPr lang="en-US" sz="2400" baseline="30000" dirty="0"/>
              <a:t>2 </a:t>
            </a:r>
            <a:r>
              <a:rPr lang="en-US" sz="2400" dirty="0"/>
              <a:t>value of 0.905 on test data (0.953 on training data)</a:t>
            </a:r>
          </a:p>
          <a:p>
            <a:endParaRPr lang="en-US" sz="200" dirty="0"/>
          </a:p>
          <a:p>
            <a:r>
              <a:rPr lang="en-US" sz="2400" dirty="0"/>
              <a:t>Typical deviation of ~$1.50 U.S.</a:t>
            </a:r>
          </a:p>
          <a:p>
            <a:endParaRPr lang="en-US" sz="200" dirty="0"/>
          </a:p>
          <a:p>
            <a:r>
              <a:rPr lang="en-US" sz="2400" dirty="0"/>
              <a:t>Effectively reproduced GDP calculation</a:t>
            </a:r>
          </a:p>
        </p:txBody>
      </p:sp>
      <p:pic>
        <p:nvPicPr>
          <p:cNvPr id="16" name="Content Placeholder 7">
            <a:extLst>
              <a:ext uri="{FF2B5EF4-FFF2-40B4-BE49-F238E27FC236}">
                <a16:creationId xmlns:a16="http://schemas.microsoft.com/office/drawing/2014/main" id="{91AD07ED-2176-1645-800C-C37EA6644B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2" r="-2" b="-2"/>
          <a:stretch/>
        </p:blipFill>
        <p:spPr>
          <a:xfrm>
            <a:off x="5736765" y="1554763"/>
            <a:ext cx="6025729" cy="507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161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BA7B0-AF8B-264E-BEBD-29258D9CC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359" y="135925"/>
            <a:ext cx="10760676" cy="1468266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Strongest predictors largely economic indicators, but not entirely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B347A2C-8B9E-AF4A-9E42-22CCF0FB1B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303" y="1916370"/>
            <a:ext cx="5626394" cy="4719208"/>
          </a:xfr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5BDF04BF-EB85-4848-9FC6-F2B12F84A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7304" y="1916370"/>
            <a:ext cx="5626395" cy="4719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179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0D2F6-E720-454F-8A9C-7615B593B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421" y="241558"/>
            <a:ext cx="10515600" cy="1325563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Which Features Were Significant?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A3058C1-FCA2-0240-9D27-BEEFD49AAE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9286530"/>
              </p:ext>
            </p:extLst>
          </p:nvPr>
        </p:nvGraphicFramePr>
        <p:xfrm>
          <a:off x="432486" y="1996278"/>
          <a:ext cx="11380572" cy="4280951"/>
        </p:xfrm>
        <a:graphic>
          <a:graphicData uri="http://schemas.openxmlformats.org/drawingml/2006/table">
            <a:tbl>
              <a:tblPr/>
              <a:tblGrid>
                <a:gridCol w="3842952">
                  <a:extLst>
                    <a:ext uri="{9D8B030D-6E8A-4147-A177-3AD203B41FA5}">
                      <a16:colId xmlns:a16="http://schemas.microsoft.com/office/drawing/2014/main" val="384657745"/>
                    </a:ext>
                  </a:extLst>
                </a:gridCol>
                <a:gridCol w="4015946">
                  <a:extLst>
                    <a:ext uri="{9D8B030D-6E8A-4147-A177-3AD203B41FA5}">
                      <a16:colId xmlns:a16="http://schemas.microsoft.com/office/drawing/2014/main" val="2864776977"/>
                    </a:ext>
                  </a:extLst>
                </a:gridCol>
                <a:gridCol w="3521674">
                  <a:extLst>
                    <a:ext uri="{9D8B030D-6E8A-4147-A177-3AD203B41FA5}">
                      <a16:colId xmlns:a16="http://schemas.microsoft.com/office/drawing/2014/main" val="1216541024"/>
                    </a:ext>
                  </a:extLst>
                </a:gridCol>
              </a:tblGrid>
              <a:tr h="8293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Not Predictive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Positively Related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Negatively Related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637462"/>
                  </a:ext>
                </a:extLst>
              </a:tr>
              <a:tr h="6200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Exports - Imports Difference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Percentage of Population using Internet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Gross Value Added by Agriculture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3889620"/>
                  </a:ext>
                </a:extLst>
              </a:tr>
              <a:tr h="5528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Year-to-Year Population Gain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Tourism Expenditure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Infant Mortality Ratio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1213429"/>
                  </a:ext>
                </a:extLst>
              </a:tr>
              <a:tr h="5528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Population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Energy Consumed per Capita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Maternal Mortality Ratio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6843617"/>
                  </a:ext>
                </a:extLst>
              </a:tr>
              <a:tr h="5528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Gender Ratio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GHG Emissions per Capita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Population Density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4343631"/>
                  </a:ext>
                </a:extLst>
              </a:tr>
              <a:tr h="5528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Energy Produced per Capita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Life Expectancy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Labor Force Participation Rate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162281"/>
                  </a:ext>
                </a:extLst>
              </a:tr>
              <a:tr h="62002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Percentage of GDP Spent on Health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Percentage of Population Being Migrants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Unemployment Rate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68274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1962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A0B7A-FF70-0943-851B-DCD1CA47F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065" y="117990"/>
            <a:ext cx="10515600" cy="1325563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Interpretations often hindered by multicollinearity and confounding 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06A3AA40-F9F7-944A-9820-603892DD6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07" y="1853514"/>
            <a:ext cx="5966513" cy="5004486"/>
          </a:xfrm>
          <a:prstGeom prst="rect">
            <a:avLst/>
          </a:prstGeom>
        </p:spPr>
      </p:pic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87F1A463-A96E-D74D-B4AB-69CDE8BB17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4281" y="1853514"/>
            <a:ext cx="5966513" cy="500448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4F9C236-D227-A344-A63C-1B329D4E92F1}"/>
              </a:ext>
            </a:extLst>
          </p:cNvPr>
          <p:cNvSpPr/>
          <p:nvPr/>
        </p:nvSpPr>
        <p:spPr>
          <a:xfrm>
            <a:off x="4930346" y="2416175"/>
            <a:ext cx="867204" cy="1431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A83C4B-B2F8-BF46-ABB7-C107B48C8906}"/>
              </a:ext>
            </a:extLst>
          </p:cNvPr>
          <p:cNvSpPr txBox="1"/>
          <p:nvPr/>
        </p:nvSpPr>
        <p:spPr>
          <a:xfrm>
            <a:off x="10286049" y="5685693"/>
            <a:ext cx="1641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𝛃 = -0.03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79E38A-86B4-7B47-B20D-DA825AA6BC1D}"/>
              </a:ext>
            </a:extLst>
          </p:cNvPr>
          <p:cNvSpPr txBox="1"/>
          <p:nvPr/>
        </p:nvSpPr>
        <p:spPr>
          <a:xfrm>
            <a:off x="860696" y="5685693"/>
            <a:ext cx="1641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𝛃 = +0.3</a:t>
            </a:r>
          </a:p>
        </p:txBody>
      </p:sp>
    </p:spTree>
    <p:extLst>
      <p:ext uri="{BB962C8B-B14F-4D97-AF65-F5344CB8AC3E}">
        <p14:creationId xmlns:p14="http://schemas.microsoft.com/office/powerpoint/2010/main" val="2330130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8EF23-614E-AD4D-916A-858009C55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969" y="201002"/>
            <a:ext cx="10515600" cy="1325563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Key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F473F-E74E-794A-8EF9-838DF27202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9748"/>
            <a:ext cx="10515600" cy="4351338"/>
          </a:xfrm>
        </p:spPr>
        <p:txBody>
          <a:bodyPr/>
          <a:lstStyle/>
          <a:p>
            <a:r>
              <a:rPr lang="en-US" dirty="0"/>
              <a:t>Regularization offered little improvement in predictive performance, but effectively de-emphasized redundant features</a:t>
            </a:r>
          </a:p>
          <a:p>
            <a:endParaRPr lang="en-US" sz="1200" dirty="0"/>
          </a:p>
          <a:p>
            <a:r>
              <a:rPr lang="en-US" dirty="0"/>
              <a:t>Countries with higher GDP per capita characterized by better access to healthcare and technology,  larger energy consumption/GHG emissions, service-driven economies, and diverse urban populations</a:t>
            </a:r>
            <a:endParaRPr lang="en-US" sz="1200" dirty="0"/>
          </a:p>
          <a:p>
            <a:endParaRPr lang="en-US" sz="1200" dirty="0"/>
          </a:p>
          <a:p>
            <a:r>
              <a:rPr lang="en-US" dirty="0"/>
              <a:t>Social metrics such as education, gender distribution, and population growth largely non-predictive, but family size surprisingly relevant</a:t>
            </a:r>
          </a:p>
        </p:txBody>
      </p:sp>
    </p:spTree>
    <p:extLst>
      <p:ext uri="{BB962C8B-B14F-4D97-AF65-F5344CB8AC3E}">
        <p14:creationId xmlns:p14="http://schemas.microsoft.com/office/powerpoint/2010/main" val="3775574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305</Words>
  <Application>Microsoft Macintosh PowerPoint</Application>
  <PresentationFormat>Widescreen</PresentationFormat>
  <Paragraphs>52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Investigating the Economic Health of the United Nations</vt:lpstr>
      <vt:lpstr>UN Charter: “Achieve international co-operation in solving international problems of an economic, social, cultural, or humanitarian character.”</vt:lpstr>
      <vt:lpstr>What Factors Most Influence a Nation’s Wealth?</vt:lpstr>
      <vt:lpstr>Predicted ~90% of Variance in 2015 Data</vt:lpstr>
      <vt:lpstr>Strongest predictors largely economic indicators, but not entirely</vt:lpstr>
      <vt:lpstr>Which Features Were Significant?</vt:lpstr>
      <vt:lpstr>Interpretations often hindered by multicollinearity and confounding </vt:lpstr>
      <vt:lpstr>Key Insights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Investigating the Economic Health of the United Nations</dc:title>
  <dc:creator>Ilhardt, Peter Donald</dc:creator>
  <cp:lastModifiedBy>Ilhardt, Peter Donald</cp:lastModifiedBy>
  <cp:revision>3</cp:revision>
  <dcterms:created xsi:type="dcterms:W3CDTF">2019-07-19T13:58:47Z</dcterms:created>
  <dcterms:modified xsi:type="dcterms:W3CDTF">2019-07-19T21:03:06Z</dcterms:modified>
</cp:coreProperties>
</file>